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</p:sldMasterIdLst>
  <p:notesMasterIdLst>
    <p:notesMasterId r:id="rId24"/>
  </p:notesMasterIdLst>
  <p:sldIdLst>
    <p:sldId id="256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5028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Calibri"/>
              <a:buNone/>
            </a:pPr>
            <a:r>
              <a:rPr lang="en-US" sz="12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 rot="5400000">
            <a:off x="4846637" y="2286001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/>
            </a:lvl1pPr>
            <a:lvl2pPr marL="64008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/>
            </a:lvl2pPr>
            <a:lvl3pPr marL="886967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/>
            </a:lvl3pPr>
            <a:lvl4pPr marL="109728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/>
            </a:lvl4pPr>
            <a:lvl5pPr marL="1298448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/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/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1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599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rgbClr val="B5A788"/>
              </a:buClr>
              <a:buFont typeface="Cabin"/>
              <a:buNone/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5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lnSpc>
                <a:spcPct val="114285"/>
              </a:lnSpc>
              <a:spcBef>
                <a:spcPts val="0"/>
              </a:spcBef>
              <a:buClr>
                <a:srgbClr val="777777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 rot="5400000">
            <a:off x="2784474" y="98425"/>
            <a:ext cx="4800600" cy="7499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/>
            </a:lvl1pPr>
            <a:lvl2pPr marL="64008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/>
            </a:lvl2pPr>
            <a:lvl3pPr marL="886967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/>
            </a:lvl3pPr>
            <a:lvl4pPr marL="109728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/>
            </a:lvl4pPr>
            <a:lvl5pPr marL="1298448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/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/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099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909"/>
              </a:lnSpc>
              <a:spcBef>
                <a:spcPts val="0"/>
              </a:spcBef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406963"/>
            <a:ext cx="3809999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" indent="-7619" rtl="0">
              <a:lnSpc>
                <a:spcPct val="100000"/>
              </a:lnSpc>
              <a:spcBef>
                <a:spcPts val="0"/>
              </a:spcBef>
              <a:buFont typeface="Cabin"/>
              <a:buNone/>
              <a:defRPr/>
            </a:lvl1pPr>
            <a:lvl2pPr rtl="0">
              <a:spcBef>
                <a:spcPts val="0"/>
              </a:spcBef>
              <a:buFont typeface="Cabin"/>
              <a:buNone/>
              <a:defRPr/>
            </a:lvl2pPr>
            <a:lvl3pPr rtl="0">
              <a:spcBef>
                <a:spcPts val="0"/>
              </a:spcBef>
              <a:buFont typeface="Cabin"/>
              <a:buNone/>
              <a:defRPr/>
            </a:lvl3pPr>
            <a:lvl4pPr rtl="0">
              <a:spcBef>
                <a:spcPts val="0"/>
              </a:spcBef>
              <a:buFont typeface="Cabin"/>
              <a:buNone/>
              <a:defRPr/>
            </a:lvl4pPr>
            <a:lvl5pPr rtl="0">
              <a:spcBef>
                <a:spcPts val="0"/>
              </a:spcBef>
              <a:buFont typeface="Cabin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399" cy="3992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51603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indent="-507" algn="l" rtl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buFont typeface="Cabin"/>
              <a:buNone/>
              <a:defRPr/>
            </a:lvl2pPr>
            <a:lvl3pPr rtl="0">
              <a:spcBef>
                <a:spcPts val="0"/>
              </a:spcBef>
              <a:buFont typeface="Cabin"/>
              <a:buNone/>
              <a:defRPr/>
            </a:lvl3pPr>
            <a:lvl4pPr rtl="0">
              <a:spcBef>
                <a:spcPts val="0"/>
              </a:spcBef>
              <a:buFont typeface="Cabin"/>
              <a:buNone/>
              <a:defRPr/>
            </a:lvl4pPr>
            <a:lvl5pPr rtl="0">
              <a:spcBef>
                <a:spcPts val="0"/>
              </a:spcBef>
              <a:buFont typeface="Cabin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63439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indent="-507" algn="l" rtl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buFont typeface="Cabin"/>
              <a:buNone/>
              <a:defRPr/>
            </a:lvl2pPr>
            <a:lvl3pPr rtl="0">
              <a:spcBef>
                <a:spcPts val="0"/>
              </a:spcBef>
              <a:buFont typeface="Cabin"/>
              <a:buNone/>
              <a:defRPr/>
            </a:lvl3pPr>
            <a:lvl4pPr rtl="0">
              <a:spcBef>
                <a:spcPts val="0"/>
              </a:spcBef>
              <a:buFont typeface="Cabin"/>
              <a:buNone/>
              <a:defRPr/>
            </a:lvl4pPr>
            <a:lvl5pPr rtl="0">
              <a:spcBef>
                <a:spcPts val="0"/>
              </a:spcBef>
              <a:buFont typeface="Cabin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indent="-278892" rtl="0">
              <a:lnSpc>
                <a:spcPct val="100000"/>
              </a:lnSpc>
              <a:spcBef>
                <a:spcPts val="700"/>
              </a:spcBef>
              <a:defRPr/>
            </a:lvl1pPr>
            <a:lvl2pPr rtl="0">
              <a:lnSpc>
                <a:spcPct val="100000"/>
              </a:lnSpc>
              <a:spcBef>
                <a:spcPts val="700"/>
              </a:spcBef>
              <a:defRPr/>
            </a:lvl2pPr>
            <a:lvl3pPr rtl="0">
              <a:lnSpc>
                <a:spcPct val="100000"/>
              </a:lnSpc>
              <a:spcBef>
                <a:spcPts val="700"/>
              </a:spcBef>
              <a:defRPr/>
            </a:lvl3pPr>
            <a:lvl4pPr rtl="0">
              <a:lnSpc>
                <a:spcPct val="100000"/>
              </a:lnSpc>
              <a:spcBef>
                <a:spcPts val="700"/>
              </a:spcBef>
              <a:defRPr/>
            </a:lvl4pPr>
            <a:lvl5pPr rtl="0">
              <a:lnSpc>
                <a:spcPct val="100000"/>
              </a:lnSpc>
              <a:spcBef>
                <a:spcPts val="7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4663439" y="969336"/>
            <a:ext cx="4023360" cy="4114800"/>
          </a:xfrm>
          <a:prstGeom prst="rect">
            <a:avLst/>
          </a:prstGeom>
          <a:noFill/>
          <a:ln w="10775" cap="flat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indent="-278892" rtl="0">
              <a:lnSpc>
                <a:spcPct val="100000"/>
              </a:lnSpc>
              <a:spcBef>
                <a:spcPts val="700"/>
              </a:spcBef>
              <a:defRPr/>
            </a:lvl1pPr>
            <a:lvl2pPr rtl="0">
              <a:lnSpc>
                <a:spcPct val="100000"/>
              </a:lnSpc>
              <a:spcBef>
                <a:spcPts val="700"/>
              </a:spcBef>
              <a:defRPr/>
            </a:lvl2pPr>
            <a:lvl3pPr rtl="0">
              <a:lnSpc>
                <a:spcPct val="100000"/>
              </a:lnSpc>
              <a:spcBef>
                <a:spcPts val="700"/>
              </a:spcBef>
              <a:defRPr/>
            </a:lvl3pPr>
            <a:lvl4pPr rtl="0">
              <a:lnSpc>
                <a:spcPct val="100000"/>
              </a:lnSpc>
              <a:spcBef>
                <a:spcPts val="700"/>
              </a:spcBef>
              <a:defRPr/>
            </a:lvl4pPr>
            <a:lvl5pPr rtl="0">
              <a:lnSpc>
                <a:spcPct val="100000"/>
              </a:lnSpc>
              <a:spcBef>
                <a:spcPts val="7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5276087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/>
            </a:lvl1pPr>
            <a:lvl2pPr marL="64008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/>
            </a:lvl2pPr>
            <a:lvl3pPr marL="886967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/>
            </a:lvl3pPr>
            <a:lvl4pPr marL="109728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/>
            </a:lvl4pPr>
            <a:lvl5pPr marL="1298448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/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/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1432559" y="359897"/>
            <a:ext cx="7406639" cy="1472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1432559" y="1850064"/>
            <a:ext cx="740663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" marR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None/>
              <a:defRPr/>
            </a:lvl1pPr>
            <a:lvl2pPr marL="457200" marR="0" indent="0" algn="ctr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578391" y="2600325"/>
            <a:ext cx="64007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12500"/>
              </a:lnSpc>
              <a:spcBef>
                <a:spcPts val="0"/>
              </a:spcBef>
              <a:buFont typeface="Cabin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2578391" y="1066800"/>
            <a:ext cx="6400799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18288" indent="-5588" rtl="0">
              <a:lnSpc>
                <a:spcPct val="115000"/>
              </a:lnSpc>
              <a:spcBef>
                <a:spcPts val="0"/>
              </a:spcBef>
              <a:buClr>
                <a:srgbClr val="341108"/>
              </a:buClr>
              <a:buFont typeface="Cabin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0" t="0" r="0" b="0"/>
            <a:pathLst>
              <a:path w="1638888" h="1638888" extrusionOk="0">
                <a:moveTo>
                  <a:pt x="1638888" y="819444"/>
                </a:moveTo>
                <a:lnTo>
                  <a:pt x="0" y="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>
            <a:solidFill>
              <a:srgbClr val="D2C39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>
            <a:solidFill>
              <a:srgbClr val="FFF6D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12" name="Shape 1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hape 13"/>
            <p:cNvSpPr txBox="1"/>
            <p:nvPr/>
          </p:nvSpPr>
          <p:spPr>
            <a:xfrm rot="2279999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/>
            </a:lvl1pPr>
            <a:lvl2pPr marL="640080" marR="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/>
            </a:lvl2pPr>
            <a:lvl3pPr marL="886967" marR="0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/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/>
            </a:lvl4pPr>
            <a:lvl5pPr marL="1298448" marR="0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0" t="0" r="0" b="0"/>
            <a:pathLst>
              <a:path w="1638888" h="1638888" extrusionOk="0">
                <a:moveTo>
                  <a:pt x="1638888" y="819444"/>
                </a:moveTo>
                <a:lnTo>
                  <a:pt x="0" y="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>
            <a:solidFill>
              <a:srgbClr val="D2C39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>
            <a:solidFill>
              <a:srgbClr val="FFF6D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49" name="Shape 49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50" name="Shape 5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" name="Shape 51"/>
            <p:cNvSpPr txBox="1"/>
            <p:nvPr/>
          </p:nvSpPr>
          <p:spPr>
            <a:xfrm rot="2279999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52" name="Shape 52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3" name="Shape 53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54" name="Shape 54"/>
          <p:cNvGrpSpPr/>
          <p:nvPr/>
        </p:nvGrpSpPr>
        <p:grpSpPr>
          <a:xfrm>
            <a:off x="914400" y="1408112"/>
            <a:ext cx="231775" cy="225425"/>
            <a:chOff x="914400" y="1408112"/>
            <a:chExt cx="231775" cy="225425"/>
          </a:xfrm>
        </p:grpSpPr>
        <p:pic>
          <p:nvPicPr>
            <p:cNvPr id="55" name="Shape 5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4400" y="1408112"/>
              <a:ext cx="231775" cy="22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Shape 56"/>
            <p:cNvSpPr txBox="1"/>
            <p:nvPr/>
          </p:nvSpPr>
          <p:spPr>
            <a:xfrm>
              <a:off x="952500" y="1444625"/>
              <a:ext cx="149225" cy="1492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57" name="Shape 57"/>
          <p:cNvSpPr/>
          <p:nvPr/>
        </p:nvSpPr>
        <p:spPr>
          <a:xfrm>
            <a:off x="1157287" y="1344612"/>
            <a:ext cx="63500" cy="65086"/>
          </a:xfrm>
          <a:prstGeom prst="ellipse">
            <a:avLst/>
          </a:prstGeom>
          <a:noFill/>
          <a:ln w="12700" cap="rnd">
            <a:solidFill>
              <a:srgbClr val="307F93">
                <a:alpha val="59607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/>
            </a:lvl1pPr>
            <a:lvl2pPr marL="640080" marR="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/>
            </a:lvl2pPr>
            <a:lvl3pPr marL="886967" marR="0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/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/>
            </a:lvl4pPr>
            <a:lvl5pPr marL="1298448" marR="0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0" t="0" r="0" b="0"/>
            <a:pathLst>
              <a:path w="1638888" h="1638888" extrusionOk="0">
                <a:moveTo>
                  <a:pt x="1638888" y="819444"/>
                </a:moveTo>
                <a:lnTo>
                  <a:pt x="0" y="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>
            <a:solidFill>
              <a:srgbClr val="D2C39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>
            <a:solidFill>
              <a:srgbClr val="FFF6D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69" name="Shape 69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70" name="Shape 7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Shape 71"/>
            <p:cNvSpPr txBox="1"/>
            <p:nvPr/>
          </p:nvSpPr>
          <p:spPr>
            <a:xfrm rot="2279999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72" name="Shape 72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2286000" y="0"/>
            <a:ext cx="761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76" name="Shape 76"/>
          <p:cNvGrpSpPr/>
          <p:nvPr/>
        </p:nvGrpSpPr>
        <p:grpSpPr>
          <a:xfrm>
            <a:off x="2163761" y="2809875"/>
            <a:ext cx="231775" cy="225425"/>
            <a:chOff x="2163761" y="2809875"/>
            <a:chExt cx="231775" cy="225425"/>
          </a:xfrm>
        </p:grpSpPr>
        <p:pic>
          <p:nvPicPr>
            <p:cNvPr id="77" name="Shape 7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63761" y="2809875"/>
              <a:ext cx="231775" cy="22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Shape 78"/>
            <p:cNvSpPr txBox="1"/>
            <p:nvPr/>
          </p:nvSpPr>
          <p:spPr>
            <a:xfrm>
              <a:off x="2203450" y="2844800"/>
              <a:ext cx="147636" cy="1492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79" name="Shape 79"/>
          <p:cNvSpPr/>
          <p:nvPr/>
        </p:nvSpPr>
        <p:spPr>
          <a:xfrm>
            <a:off x="2408236" y="2746375"/>
            <a:ext cx="63500" cy="63500"/>
          </a:xfrm>
          <a:prstGeom prst="ellipse">
            <a:avLst/>
          </a:prstGeom>
          <a:noFill/>
          <a:ln w="12700" cap="rnd">
            <a:solidFill>
              <a:srgbClr val="307F93">
                <a:alpha val="59607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/>
            </a:lvl1pPr>
            <a:lvl2pPr marL="640080" marR="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/>
            </a:lvl2pPr>
            <a:lvl3pPr marL="886967" marR="0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/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/>
            </a:lvl4pPr>
            <a:lvl5pPr marL="1298448" marR="0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0" t="0" r="0" b="0"/>
            <a:pathLst>
              <a:path w="1638888" h="1638888" extrusionOk="0">
                <a:moveTo>
                  <a:pt x="1638888" y="819444"/>
                </a:moveTo>
                <a:lnTo>
                  <a:pt x="0" y="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>
            <a:solidFill>
              <a:srgbClr val="D2C39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>
            <a:solidFill>
              <a:srgbClr val="FFF6D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91" name="Shape 91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92" name="Shape 9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Shape 93"/>
            <p:cNvSpPr txBox="1"/>
            <p:nvPr/>
          </p:nvSpPr>
          <p:spPr>
            <a:xfrm rot="2279999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94" name="Shape 94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014412" y="0"/>
            <a:ext cx="812958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/>
            </a:lvl1pPr>
            <a:lvl2pPr marL="640080" marR="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/>
            </a:lvl2pPr>
            <a:lvl3pPr marL="886967" marR="0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/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/>
            </a:lvl4pPr>
            <a:lvl5pPr marL="1298448" marR="0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0" t="0" r="0" b="0"/>
            <a:pathLst>
              <a:path w="1638888" h="1638888" extrusionOk="0">
                <a:moveTo>
                  <a:pt x="1638888" y="819444"/>
                </a:moveTo>
                <a:lnTo>
                  <a:pt x="0" y="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>
            <a:solidFill>
              <a:srgbClr val="D2C39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>
            <a:solidFill>
              <a:srgbClr val="FFF6D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07" name="Shape 107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108" name="Shape 10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Shape 109"/>
            <p:cNvSpPr txBox="1"/>
            <p:nvPr/>
          </p:nvSpPr>
          <p:spPr>
            <a:xfrm rot="2279999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10" name="Shape 110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12" name="Shape 112"/>
          <p:cNvGrpSpPr/>
          <p:nvPr/>
        </p:nvGrpSpPr>
        <p:grpSpPr>
          <a:xfrm>
            <a:off x="646112" y="969962"/>
            <a:ext cx="4803774" cy="4802186"/>
            <a:chOff x="646112" y="969962"/>
            <a:chExt cx="4803774" cy="4802186"/>
          </a:xfrm>
        </p:grpSpPr>
        <p:pic>
          <p:nvPicPr>
            <p:cNvPr id="113" name="Shape 1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6112" y="969962"/>
              <a:ext cx="4803774" cy="48021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Shape 114"/>
            <p:cNvSpPr txBox="1"/>
            <p:nvPr/>
          </p:nvSpPr>
          <p:spPr>
            <a:xfrm>
              <a:off x="762000" y="1066800"/>
              <a:ext cx="4572000" cy="4572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2743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115" name="Shape 115"/>
          <p:cNvSpPr/>
          <p:nvPr/>
        </p:nvSpPr>
        <p:spPr>
          <a:xfrm rot="-2159999">
            <a:off x="396875" y="954086"/>
            <a:ext cx="685800" cy="204786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6" name="Shape 116"/>
          <p:cNvSpPr/>
          <p:nvPr/>
        </p:nvSpPr>
        <p:spPr>
          <a:xfrm rot="2160000" flipH="1">
            <a:off x="5003800" y="936624"/>
            <a:ext cx="649287" cy="204786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Char char="●"/>
              <a:defRPr/>
            </a:lvl1pPr>
            <a:lvl2pPr marL="640080" marR="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Cabin"/>
              <a:buChar char="◦"/>
              <a:defRPr/>
            </a:lvl2pPr>
            <a:lvl3pPr marL="886967" marR="0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Cabin"/>
              <a:buChar char="⚫"/>
              <a:defRPr/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Cabin"/>
              <a:buChar char="⚫"/>
              <a:defRPr/>
            </a:lvl4pPr>
            <a:lvl5pPr marL="1298448" marR="0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Cabin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Cabin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Cabin"/>
              <a:buChar char="⚫"/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1431925" y="360362"/>
            <a:ext cx="7407274" cy="1468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54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Elementary Linear Algebra 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431925" y="1849436"/>
            <a:ext cx="7407274" cy="4475162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26987" marR="0" lvl="0" indent="-158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endParaRPr sz="2600" b="0" i="0" u="none" strike="noStrike" cap="none" baseline="0">
              <a:solidFill>
                <a:srgbClr val="320E04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6987" marR="0" lvl="0" indent="-1587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endParaRPr sz="2600" b="0" i="0" u="none" strike="noStrike" cap="none" baseline="0">
              <a:solidFill>
                <a:srgbClr val="320E04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6987" marR="0" lvl="0" indent="-1587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endParaRPr sz="2600" b="0" i="0" u="none" strike="noStrike" cap="none" baseline="0">
              <a:solidFill>
                <a:srgbClr val="320E04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6987" marR="0" lvl="0" indent="-1587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endParaRPr sz="2600" b="0" i="0" u="none" strike="noStrike" cap="none" baseline="0">
              <a:solidFill>
                <a:srgbClr val="320E04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6987" marR="0" lvl="0" indent="-1587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endParaRPr sz="2600" b="0" i="0" u="none" strike="noStrike" cap="none" baseline="0">
              <a:solidFill>
                <a:srgbClr val="320E04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6987" marR="0" lvl="0" indent="-1587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bin"/>
              <a:buNone/>
            </a:pPr>
            <a:endParaRPr sz="2600" b="0" i="0" u="none" strike="noStrike" cap="none" baseline="0">
              <a:solidFill>
                <a:srgbClr val="320E04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6987" marR="0" lvl="0" indent="-1587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bin"/>
              <a:buNone/>
            </a:pPr>
            <a:r>
              <a:rPr lang="en-US" sz="2600" b="0" i="0" u="none" strike="noStrike" cap="none" baseline="0">
                <a:solidFill>
                  <a:srgbClr val="320E04"/>
                </a:solidFill>
                <a:latin typeface="Cabin"/>
                <a:ea typeface="Cabin"/>
                <a:cs typeface="Cabin"/>
                <a:sym typeface="Cabin"/>
              </a:rPr>
              <a:t>Howard Anton</a:t>
            </a:r>
            <a:br>
              <a:rPr lang="en-US" sz="2600" b="0" i="0" u="none" strike="noStrike" cap="none" baseline="0">
                <a:solidFill>
                  <a:srgbClr val="320E04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2600" b="0" i="0" u="none" strike="noStrike" cap="none" baseline="0">
                <a:solidFill>
                  <a:srgbClr val="320E04"/>
                </a:solidFill>
                <a:latin typeface="Cabin"/>
                <a:ea typeface="Cabin"/>
                <a:cs typeface="Cabin"/>
                <a:sym typeface="Cabin"/>
              </a:rPr>
              <a:t>Copyright © 2010 by John Wiley &amp; Sons, Inc. </a:t>
            </a:r>
          </a:p>
          <a:p>
            <a:pPr marL="26987" marR="0" lvl="0" indent="-1587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bin"/>
              <a:buNone/>
            </a:pPr>
            <a:r>
              <a:rPr lang="en-US" sz="2600" b="0" i="0" u="none" strike="noStrike" cap="none" baseline="0">
                <a:solidFill>
                  <a:srgbClr val="320E04"/>
                </a:solidFill>
                <a:latin typeface="Cabin"/>
                <a:ea typeface="Cabin"/>
                <a:cs typeface="Cabin"/>
                <a:sym typeface="Cabin"/>
              </a:rPr>
              <a:t> All rights reserved.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905000"/>
            <a:ext cx="3316287" cy="32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6324600" y="2667000"/>
            <a:ext cx="21335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Chapter 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The Wronskian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600200"/>
            <a:ext cx="8047036" cy="289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962" y="4876800"/>
            <a:ext cx="8047036" cy="1417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Section 4.4 Coordinates and Basis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752600"/>
            <a:ext cx="8047036" cy="16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962" y="4267200"/>
            <a:ext cx="8047036" cy="12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The coordinate vector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743200"/>
            <a:ext cx="8047036" cy="237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Section 4.5  Dimension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752600"/>
            <a:ext cx="8047036" cy="120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79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Plus / Minus Theorem</a:t>
            </a: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962" y="1066800"/>
            <a:ext cx="8047036" cy="311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2525" y="4229100"/>
            <a:ext cx="7991475" cy="262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914400"/>
            <a:ext cx="8047036" cy="113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2438400"/>
            <a:ext cx="8047036" cy="194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6962" y="4800600"/>
            <a:ext cx="8047036" cy="169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Section 4.6  Change of Basis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676400"/>
            <a:ext cx="8047036" cy="1176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939" y="3224715"/>
            <a:ext cx="8047036" cy="263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Transition Matrices</a:t>
            </a: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905000"/>
            <a:ext cx="7954962" cy="90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3429000"/>
            <a:ext cx="8047036" cy="1081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Computing the transition matrix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962" y="1676400"/>
            <a:ext cx="8047036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73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Chapter 4</a:t>
            </a:r>
            <a:b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General Vector Spaces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403648" y="1905000"/>
            <a:ext cx="7499349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en-US" sz="2400" b="0" i="0" u="none" strike="noStrike" cap="none" baseline="0" dirty="0">
                <a:solidFill>
                  <a:srgbClr val="1C4853"/>
                </a:solidFill>
                <a:latin typeface="Cabin"/>
                <a:ea typeface="Cabin"/>
                <a:cs typeface="Cabin"/>
                <a:sym typeface="Cabin"/>
              </a:rPr>
              <a:t>4.1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Real Vector Spaces</a:t>
            </a:r>
          </a:p>
          <a:p>
            <a:pPr marL="365125" marR="0" lvl="0" indent="-2889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en-US" sz="2400" b="0" i="0" u="none" strike="noStrike" cap="none" baseline="0" dirty="0">
                <a:solidFill>
                  <a:srgbClr val="1C4853"/>
                </a:solidFill>
                <a:latin typeface="Cabin"/>
                <a:ea typeface="Cabin"/>
                <a:cs typeface="Cabin"/>
                <a:sym typeface="Cabin"/>
              </a:rPr>
              <a:t>4.2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Subspaces</a:t>
            </a:r>
          </a:p>
          <a:p>
            <a:pPr marL="365125" marR="0" lvl="0" indent="-2889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en-US" sz="2400" b="0" i="0" u="none" strike="noStrike" cap="none" baseline="0" dirty="0">
                <a:solidFill>
                  <a:srgbClr val="1C4853"/>
                </a:solidFill>
                <a:latin typeface="Cabin"/>
                <a:ea typeface="Cabin"/>
                <a:cs typeface="Cabin"/>
                <a:sym typeface="Cabin"/>
              </a:rPr>
              <a:t>4.3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Linear Independence</a:t>
            </a:r>
          </a:p>
          <a:p>
            <a:pPr marL="365125" marR="0" lvl="0" indent="-2889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en-US" sz="2400" b="0" i="0" u="none" strike="noStrike" cap="none" baseline="0" dirty="0">
                <a:solidFill>
                  <a:srgbClr val="1C4853"/>
                </a:solidFill>
                <a:latin typeface="Cabin"/>
                <a:ea typeface="Cabin"/>
                <a:cs typeface="Cabin"/>
                <a:sym typeface="Cabin"/>
              </a:rPr>
              <a:t>4.4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Coordinates and Basis</a:t>
            </a:r>
          </a:p>
          <a:p>
            <a:pPr marL="365125" marR="0" lvl="0" indent="-2889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en-US" sz="2400" b="0" i="0" u="none" strike="noStrike" cap="none" baseline="0" dirty="0">
                <a:solidFill>
                  <a:srgbClr val="1C4853"/>
                </a:solidFill>
                <a:latin typeface="Cabin"/>
                <a:ea typeface="Cabin"/>
                <a:cs typeface="Cabin"/>
                <a:sym typeface="Cabin"/>
              </a:rPr>
              <a:t>4.5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Dimension</a:t>
            </a:r>
          </a:p>
          <a:p>
            <a:pPr marL="365125" marR="0" lvl="0" indent="-2889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en-US" sz="2400" b="0" i="0" u="none" strike="noStrike" cap="none" baseline="0" dirty="0">
                <a:solidFill>
                  <a:srgbClr val="1C4853"/>
                </a:solidFill>
                <a:latin typeface="Cabin"/>
                <a:ea typeface="Cabin"/>
                <a:cs typeface="Cabin"/>
                <a:sym typeface="Cabin"/>
              </a:rPr>
              <a:t>4.6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Change of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Basis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71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36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Section 4.1    Vector Space Axioms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065212"/>
            <a:ext cx="7864475" cy="5792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Section 4.2    Subspaces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962" y="2057400"/>
            <a:ext cx="8047036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964" y="3573016"/>
            <a:ext cx="8047036" cy="16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The ‘smallest’ subspace </a:t>
            </a:r>
            <a:b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of a vector space V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752600"/>
            <a:ext cx="8047036" cy="465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868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The span of S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962" y="1295400"/>
            <a:ext cx="8047036" cy="17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3124200"/>
            <a:ext cx="733425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Section 4.3  Linear Independence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2060848"/>
            <a:ext cx="8047036" cy="3078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Linearly independence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752600"/>
            <a:ext cx="8047036" cy="1916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962" y="4267200"/>
            <a:ext cx="8047036" cy="2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Linear Independence in R</a:t>
            </a:r>
            <a:r>
              <a:rPr lang="en-US" sz="3900" b="0" i="0" u="none" strike="noStrike" cap="none" baseline="300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2</a:t>
            </a:r>
            <a: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 and R</a:t>
            </a:r>
            <a:r>
              <a:rPr lang="en-US" sz="3900" b="0" i="0" u="none" strike="noStrike" cap="none" baseline="3000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3</a:t>
            </a:r>
            <a: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</a:br>
            <a:endParaRPr lang="en-US" sz="3900" b="0" i="0" u="none" strike="noStrike" cap="none" baseline="0">
              <a:solidFill>
                <a:srgbClr val="5723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066800"/>
            <a:ext cx="8047036" cy="251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950" y="3886200"/>
            <a:ext cx="8020050" cy="2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103</Words>
  <Application>Microsoft Office PowerPoint</Application>
  <PresentationFormat>On-screen Show (4:3)</PresentationFormat>
  <Paragraphs>50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Solstice</vt:lpstr>
      <vt:lpstr>1_Solstice</vt:lpstr>
      <vt:lpstr>2_Solstice</vt:lpstr>
      <vt:lpstr>3_Solstice</vt:lpstr>
      <vt:lpstr>4_Solstice</vt:lpstr>
      <vt:lpstr>Elementary Linear Algebra </vt:lpstr>
      <vt:lpstr>Chapter 4 General Vector Spaces</vt:lpstr>
      <vt:lpstr>Section 4.1    Vector Space Axioms</vt:lpstr>
      <vt:lpstr>Section 4.2    Subspaces</vt:lpstr>
      <vt:lpstr>The ‘smallest’ subspace  of a vector space V</vt:lpstr>
      <vt:lpstr>The span of S</vt:lpstr>
      <vt:lpstr>Section 4.3  Linear Independence</vt:lpstr>
      <vt:lpstr>Linearly independence</vt:lpstr>
      <vt:lpstr>Linear Independence in R2 and R3 </vt:lpstr>
      <vt:lpstr>The Wronskian</vt:lpstr>
      <vt:lpstr>Section 4.4 Coordinates and Basis</vt:lpstr>
      <vt:lpstr>The coordinate vector</vt:lpstr>
      <vt:lpstr>Section 4.5  Dimension</vt:lpstr>
      <vt:lpstr>Plus / Minus Theorem</vt:lpstr>
      <vt:lpstr>PowerPoint Presentation</vt:lpstr>
      <vt:lpstr>Section 4.6  Change of Basis</vt:lpstr>
      <vt:lpstr>Transition Matrices</vt:lpstr>
      <vt:lpstr>Computing the transition matrix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Linear Algebra </dc:title>
  <cp:lastModifiedBy>saud almasaud</cp:lastModifiedBy>
  <cp:revision>5</cp:revision>
  <dcterms:modified xsi:type="dcterms:W3CDTF">2014-10-22T15:59:45Z</dcterms:modified>
</cp:coreProperties>
</file>